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60" r:id="rId7"/>
    <p:sldId id="26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7105DD"/>
    <a:srgbClr val="7F06F8"/>
    <a:srgbClr val="B165FB"/>
    <a:srgbClr val="181B24"/>
    <a:srgbClr val="95F8C9"/>
    <a:srgbClr val="53CAF9"/>
    <a:srgbClr val="764EBB"/>
    <a:srgbClr val="9A9590"/>
    <a:srgbClr val="31A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94660"/>
  </p:normalViewPr>
  <p:slideViewPr>
    <p:cSldViewPr snapToGrid="0">
      <p:cViewPr varScale="1">
        <p:scale>
          <a:sx n="83" d="100"/>
          <a:sy n="83" d="100"/>
        </p:scale>
        <p:origin x="6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89A85-17AE-8718-18BF-57645A65D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356BC-F545-998A-EFFB-C49E5D075E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3848D-97CC-B875-54EB-AD20BE07E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A4C78-86B9-5EBD-3655-C5C641FA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8E337-EBCD-80C3-2FD7-5012EAA0D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8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D700B-4375-3C80-BECF-88674469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BCE82-C793-8347-5EF2-44B3B8312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E5292-AF9E-060B-3A94-19B8867D5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2D7A5-00B5-FBD9-56EF-A8D43CFC3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284E2-98B5-C52E-C716-99A6D2E0D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1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70DF3-44BF-8C45-2126-BC49750F0A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C2794A-97FE-662C-329F-204D01EC7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DE569-61A5-469A-F36E-BC1B11D9C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A9E66-F683-1704-0287-8764AB3E9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E6FD4-2FA4-6265-BD88-F73D70B65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00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7B8E8-0331-A56F-9019-EC493AFC6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723E1-8A93-84D1-274D-6F1F7F9A4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E20BD-B6C0-0A21-97F1-E6DDE69C3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463F6-4592-488C-8710-6005C337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655F7-4412-B9AE-80B2-4BB27F021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48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CE0DC-E3A2-5E86-95C5-6BFF9FEAD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FD789-B7CD-DE22-83ED-2027D2566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52CAA-B712-EEF2-6C11-7C438716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F2EDB-34ED-4CA8-25B9-FDF6C224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7AC15-F294-D2AA-DA3E-625D7E82E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73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830C-B534-7628-4EBC-FDCEA0212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2C686-69AC-BE17-40A8-0A4B57B33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405C67-DC15-099A-6EE3-5722E7B64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5A3A-DBD8-A47B-22BA-25284F8C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109EE-6934-A7AF-A78C-6B9C885BD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C3A97-4E4F-33D9-E534-2692735BA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7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74A0B-ABAC-4D89-A175-AE8E9DE0D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B7909-F034-3C34-3AE8-1F8B0B3F3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0B4AC-62E6-9B48-5DB6-24265712A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2F7EDA-DAD0-DF8F-B347-15698D6819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11FCE-52D6-3EE6-55BB-5D42020E1C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FA0F30-D946-7A4D-F9C3-10876C24B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C7A5FA-8F4F-EA90-2335-D15D2E4AA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E7AB7-B45B-B213-C765-143385E9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6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3171-F518-6ECE-4554-DD541443C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0D85A2-FDB0-2D9E-66B4-402CF0C2E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128064-6019-F740-4003-DFE943A01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3CC0D4-0042-8A51-8954-5447E4EC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27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A5D3F3-B141-00A3-B2F6-140C2F8B5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393602-83D4-BFB4-ED8C-3EA46E41F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0BD57-A5E6-D99F-CD7B-A526691B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11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95EC4-17E0-62F0-5E57-40D80AB41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9A347-4C3F-8BA6-AEA0-B982AD82E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BB615-0998-FD41-E6CC-907741F27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3961A-7332-DC01-1C82-1F5D39D7C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F7175-7857-2BF5-49B3-B2C27DC22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A0045-0A2C-B3B5-E613-690812C5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66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94A3-78D1-580F-BD6B-B6B28CE5F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A5AFAA-8256-3A84-33ED-BC5494B18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10824-43E2-04B6-BACE-8748DFEA1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31D68B-ECAD-D762-84AB-2C6653F4C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466AE-A403-A21A-72C6-5356F9BC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3CE27-FB75-21D1-0B01-DFE4D6CA8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692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8082B7-F531-809E-F87B-EF8C22953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B36AF-0171-6707-5D9C-D64FAA6CF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11B13-C367-ACFC-421D-6FF9722A1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11ADF8-F476-4B6F-A0B6-FB71A9743218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A7190-C549-A3CB-9734-D2E780862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8B17B-6F3C-0476-EFAE-558A2FA20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51AFFD-799C-4E15-87EE-42A2260E6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5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Stylized Human Second Molar Tooth">
                <a:extLst>
                  <a:ext uri="{FF2B5EF4-FFF2-40B4-BE49-F238E27FC236}">
                    <a16:creationId xmlns:a16="http://schemas.microsoft.com/office/drawing/2014/main" id="{41B8F9E4-7FE1-6D33-4B7E-B4BCBEA504A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6777356"/>
                  </p:ext>
                </p:extLst>
              </p:nvPr>
            </p:nvGraphicFramePr>
            <p:xfrm>
              <a:off x="2119223" y="-178269"/>
              <a:ext cx="7269824" cy="119925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69824" cy="11992553"/>
                    </a:xfrm>
                    <a:prstGeom prst="rect">
                      <a:avLst/>
                    </a:prstGeom>
                  </am3d:spPr>
                  <am3d:camera>
                    <am3d:pos x="0" y="0" z="583763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373" d="1000000"/>
                    <am3d:preTrans dx="0" dy="392226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9939846" ay="-555350" az="-1065876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7519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Stylized Human Second Molar Tooth">
                <a:extLst>
                  <a:ext uri="{FF2B5EF4-FFF2-40B4-BE49-F238E27FC236}">
                    <a16:creationId xmlns:a16="http://schemas.microsoft.com/office/drawing/2014/main" id="{41B8F9E4-7FE1-6D33-4B7E-B4BCBEA504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19223" y="-178269"/>
                <a:ext cx="7269824" cy="1199255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5753C05-26ED-B0FD-F9E7-417DBE56DE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err="1"/>
              <a:t>Thoutha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B4F4D-84F6-4A6C-02EA-DE1D0DCD96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connect people </a:t>
            </a:r>
          </a:p>
        </p:txBody>
      </p:sp>
    </p:spTree>
    <p:extLst>
      <p:ext uri="{BB962C8B-B14F-4D97-AF65-F5344CB8AC3E}">
        <p14:creationId xmlns:p14="http://schemas.microsoft.com/office/powerpoint/2010/main" val="3142364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759">
        <p159:morph option="byObject"/>
      </p:transition>
    </mc:Choice>
    <mc:Fallback xmlns="">
      <p:transition spd="slow" advTm="759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1A8A56-953B-DCF8-FBE5-18B93302C9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B1911E32-DA56-A2A8-6457-1D9070FD49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6534636"/>
                  </p:ext>
                </p:extLst>
              </p:nvPr>
            </p:nvGraphicFramePr>
            <p:xfrm>
              <a:off x="2520456" y="342571"/>
              <a:ext cx="5360528" cy="67506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60528" cy="6750647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101946" ay="2538680" az="6864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786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B1911E32-DA56-A2A8-6457-1D9070FD49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20456" y="342571"/>
                <a:ext cx="5360528" cy="675064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B342EB7B-BC1F-4105-3684-9208A76A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87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75C335-E8A3-51D8-7A80-5B1CDDF048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9FF4EA69-D66A-ED35-D4D0-3C2A056021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43524791"/>
                  </p:ext>
                </p:extLst>
              </p:nvPr>
            </p:nvGraphicFramePr>
            <p:xfrm>
              <a:off x="6340011" y="-213476"/>
              <a:ext cx="6271089" cy="759245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271089" cy="7592459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342024" ay="-2383439" az="-2190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067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9FF4EA69-D66A-ED35-D4D0-3C2A0560211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0011" y="-213476"/>
                <a:ext cx="6271089" cy="759245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87BE42F3-573E-482C-E784-1EEEE6064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latin typeface="Maiandra GD" panose="020E0502030308020204" pitchFamily="34" charset="0"/>
              </a:rPr>
              <a:t>Thotha</a:t>
            </a:r>
            <a:endParaRPr lang="en-US" sz="1800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231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0BDB01-9473-9981-7B2D-A0C8BC8C7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5625C7A0-D6DE-FC05-6270-823471DFE8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66241772"/>
                  </p:ext>
                </p:extLst>
              </p:nvPr>
            </p:nvGraphicFramePr>
            <p:xfrm>
              <a:off x="3106309" y="1053507"/>
              <a:ext cx="4824666" cy="522434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24666" cy="5224343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-55894" ay="-104310" az="170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6414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5625C7A0-D6DE-FC05-6270-823471DFE8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06309" y="1053507"/>
                <a:ext cx="4824666" cy="522434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45920CE0-0309-D9DE-FAAB-D5F5D23D8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623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9F8E9C-16A5-09E8-571E-7162271FD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7055B90C-5BDB-E656-A397-437360D694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23624869"/>
                  </p:ext>
                </p:extLst>
              </p:nvPr>
            </p:nvGraphicFramePr>
            <p:xfrm>
              <a:off x="3015811" y="4733484"/>
              <a:ext cx="5646168" cy="61603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46168" cy="6160321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131640" ay="26911" az="10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786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7055B90C-5BDB-E656-A397-437360D694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15811" y="4733484"/>
                <a:ext cx="5646168" cy="6160321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E2BE734A-EAC5-6991-F686-0439EB721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694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F96BDE-E563-668D-995A-FBFFA91671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A1ED24C1-AB79-BCC0-5AF8-64A3D45D3F8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73873192"/>
                  </p:ext>
                </p:extLst>
              </p:nvPr>
            </p:nvGraphicFramePr>
            <p:xfrm>
              <a:off x="-3308793" y="4362001"/>
              <a:ext cx="5627126" cy="612223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27126" cy="6122237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75388" ay="-29312" az="-63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786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A1ED24C1-AB79-BCC0-5AF8-64A3D45D3F8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308793" y="4362001"/>
                <a:ext cx="5627126" cy="6122237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33F2AC4-5135-747E-0C1D-7A4C3AEC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758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71DD68-4F65-C78C-9673-DE499273A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E62DA9CA-AF2C-E21D-FF13-8F44FFFC958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444286" y="380657"/>
              <a:ext cx="5512869" cy="66744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512869" cy="6674476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342024" ay="-2383439" az="-2190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786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E62DA9CA-AF2C-E21D-FF13-8F44FFFC95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4286" y="380657"/>
                <a:ext cx="5512869" cy="667447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E2ADC2C6-FAB4-BF57-BB71-C0F8CE6D9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07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F3DDCB-0878-2145-8856-488BEA594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Stylized Human Second Molar Tooth">
                <a:extLst>
                  <a:ext uri="{FF2B5EF4-FFF2-40B4-BE49-F238E27FC236}">
                    <a16:creationId xmlns:a16="http://schemas.microsoft.com/office/drawing/2014/main" id="{968BC9D9-DBB3-7CD5-34D9-D0898CE7EC1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6579287"/>
                  </p:ext>
                </p:extLst>
              </p:nvPr>
            </p:nvGraphicFramePr>
            <p:xfrm>
              <a:off x="1997114" y="-148465"/>
              <a:ext cx="7514041" cy="1193294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514041" cy="11932945"/>
                    </a:xfrm>
                    <a:prstGeom prst="rect">
                      <a:avLst/>
                    </a:prstGeom>
                  </am3d:spPr>
                  <am3d:camera>
                    <am3d:pos x="0" y="0" z="583763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373" d="1000000"/>
                    <am3d:preTrans dx="0" dy="392226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9518830" ay="-2870517" az="-983028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7519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Stylized Human Second Molar Tooth">
                <a:extLst>
                  <a:ext uri="{FF2B5EF4-FFF2-40B4-BE49-F238E27FC236}">
                    <a16:creationId xmlns:a16="http://schemas.microsoft.com/office/drawing/2014/main" id="{968BC9D9-DBB3-7CD5-34D9-D0898CE7EC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7114" y="-148465"/>
                <a:ext cx="7514041" cy="11932945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F321E326-B24C-07DB-067A-29BFCB076DBA}"/>
              </a:ext>
            </a:extLst>
          </p:cNvPr>
          <p:cNvSpPr>
            <a:spLocks noGrp="1"/>
          </p:cNvSpPr>
          <p:nvPr/>
        </p:nvSpPr>
        <p:spPr>
          <a:xfrm>
            <a:off x="0" y="434832"/>
            <a:ext cx="7928528" cy="1603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Worked and presented to you by: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8EE577C-B7F5-441D-7AD8-3FEF5404F432}"/>
              </a:ext>
            </a:extLst>
          </p:cNvPr>
          <p:cNvSpPr>
            <a:spLocks noGrp="1"/>
          </p:cNvSpPr>
          <p:nvPr/>
        </p:nvSpPr>
        <p:spPr>
          <a:xfrm>
            <a:off x="739222" y="1935235"/>
            <a:ext cx="5836755" cy="277798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AutoNum type="arabicPeriod"/>
            </a:pPr>
            <a:r>
              <a:rPr lang="en-US" dirty="0"/>
              <a:t>Joesph George Wahba</a:t>
            </a:r>
          </a:p>
          <a:p>
            <a:pPr marL="342900" indent="-342900">
              <a:buAutoNum type="arabicPeriod"/>
            </a:pPr>
            <a:r>
              <a:rPr lang="en-US" dirty="0"/>
              <a:t>Zeyad Saad Abdel-Fattah</a:t>
            </a:r>
          </a:p>
          <a:p>
            <a:pPr marL="342900" indent="-342900">
              <a:buAutoNum type="arabicPeriod"/>
            </a:pPr>
            <a:r>
              <a:rPr lang="en-US" dirty="0"/>
              <a:t>Muhammed Ashraf El-Kateb</a:t>
            </a:r>
          </a:p>
          <a:p>
            <a:pPr marL="342900" indent="-342900">
              <a:buAutoNum type="arabicPeriod"/>
            </a:pPr>
            <a:r>
              <a:rPr lang="en-US" dirty="0"/>
              <a:t>Zyad Gamal Saeed</a:t>
            </a:r>
          </a:p>
          <a:p>
            <a:pPr marL="342900" indent="-342900">
              <a:buAutoNum type="arabicPeriod"/>
            </a:pPr>
            <a:r>
              <a:rPr lang="en-US" dirty="0"/>
              <a:t>Menna-Allah Ahmed</a:t>
            </a:r>
          </a:p>
          <a:p>
            <a:pPr marL="342900" indent="-342900">
              <a:buAutoNum type="arabicPeriod"/>
            </a:pPr>
            <a:r>
              <a:rPr lang="en-US" dirty="0"/>
              <a:t>Abdelhalim Ramadan</a:t>
            </a:r>
          </a:p>
          <a:p>
            <a:pPr marL="342900" indent="-342900">
              <a:buAutoNum type="arabicPeriod"/>
            </a:pPr>
            <a:r>
              <a:rPr lang="en-US" dirty="0"/>
              <a:t>Zeyad Muhamed Yehya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514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120">
        <p159:morph option="byObject"/>
      </p:transition>
    </mc:Choice>
    <mc:Fallback xmlns="">
      <p:transition spd="slow" advTm="212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FB21296C-5364-552C-5B3E-C95701B81E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1645040"/>
                  </p:ext>
                </p:extLst>
              </p:nvPr>
            </p:nvGraphicFramePr>
            <p:xfrm>
              <a:off x="2918826" y="-511163"/>
              <a:ext cx="6354348" cy="1119110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54348" cy="11191109"/>
                    </a:xfrm>
                    <a:prstGeom prst="rect">
                      <a:avLst/>
                    </a:prstGeom>
                  </am3d:spPr>
                  <am3d:camera>
                    <am3d:pos x="0" y="0" z="583763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373" d="1000000"/>
                    <am3d:preTrans dx="0" dy="392226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840324" ay="-368025" az="-915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6346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FB21296C-5364-552C-5B3E-C95701B81E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8826" y="-511163"/>
                <a:ext cx="6354348" cy="1119110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F93B18B-4C39-B509-B0B0-D3ADCE2BE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4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Executive 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2A1B8-51BC-72FC-E42F-629BCC61E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About the Project</a:t>
            </a:r>
          </a:p>
          <a:p>
            <a:r>
              <a:rPr lang="en-US" sz="1800" dirty="0"/>
              <a:t>Aims to design and develop a </a:t>
            </a:r>
            <a:r>
              <a:rPr lang="en-US" sz="1800" b="1" dirty="0"/>
              <a:t>digital platform (mobile &amp; web application)</a:t>
            </a:r>
            <a:r>
              <a:rPr lang="en-US" sz="1800" dirty="0"/>
              <a:t> that connects </a:t>
            </a:r>
            <a:r>
              <a:rPr lang="en-US" sz="1800" b="1" dirty="0"/>
              <a:t>Dental Students</a:t>
            </a:r>
            <a:r>
              <a:rPr lang="en-US" sz="1800" dirty="0"/>
              <a:t> with </a:t>
            </a:r>
            <a:r>
              <a:rPr lang="en-US" sz="1800" b="1" dirty="0"/>
              <a:t>Patients</a:t>
            </a:r>
            <a:r>
              <a:rPr lang="en-US" sz="1800" dirty="0"/>
              <a:t> who need affordable dental care.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2000" b="1" dirty="0"/>
              <a:t>The system will serve as a mutual benefit bridge:</a:t>
            </a:r>
          </a:p>
          <a:p>
            <a:r>
              <a:rPr lang="en-US" sz="1800" b="1" dirty="0"/>
              <a:t>Patients:</a:t>
            </a:r>
            <a:r>
              <a:rPr lang="en-US" sz="1800" dirty="0"/>
              <a:t> gain access to low-cost or free dental services, while maintaining trust through </a:t>
            </a:r>
            <a:r>
              <a:rPr lang="en-US" sz="1800" b="1" dirty="0"/>
              <a:t>faculty supervision</a:t>
            </a:r>
            <a:r>
              <a:rPr lang="en-US" sz="1800" dirty="0"/>
              <a:t>.</a:t>
            </a:r>
          </a:p>
          <a:p>
            <a:r>
              <a:rPr lang="en-US" sz="1800" b="1" dirty="0"/>
              <a:t>Students:</a:t>
            </a:r>
            <a:r>
              <a:rPr lang="en-US" sz="1800" dirty="0"/>
              <a:t> gain valuable </a:t>
            </a:r>
            <a:r>
              <a:rPr lang="en-US" sz="1800" b="1" dirty="0"/>
              <a:t>hands-on experience</a:t>
            </a:r>
            <a:r>
              <a:rPr lang="en-US" sz="1800" dirty="0"/>
              <a:t> by working on real cases, supported by structured scheduling, patient feedback, and digital case tracking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950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769">
        <p159:morph option="byObject"/>
      </p:transition>
    </mc:Choice>
    <mc:Fallback xmlns="">
      <p:transition spd="slow" advTm="1769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F64537A0-969E-B5A3-2F0C-A679778E090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63383741"/>
                  </p:ext>
                </p:extLst>
              </p:nvPr>
            </p:nvGraphicFramePr>
            <p:xfrm>
              <a:off x="2630213" y="-457057"/>
              <a:ext cx="6931573" cy="1108289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931573" cy="11082897"/>
                    </a:xfrm>
                    <a:prstGeom prst="rect">
                      <a:avLst/>
                    </a:prstGeom>
                  </am3d:spPr>
                  <am3d:camera>
                    <am3d:pos x="0" y="0" z="583763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373" d="1000000"/>
                    <am3d:preTrans dx="0" dy="392226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929376" ay="1962527" az="51101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6346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F64537A0-969E-B5A3-2F0C-A679778E09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0213" y="-457057"/>
                <a:ext cx="6931573" cy="11082897"/>
              </a:xfrm>
              <a:prstGeom prst="rect">
                <a:avLst/>
              </a:prstGeom>
            </p:spPr>
          </p:pic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287DE-17BD-6B3A-7365-BA71034E1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070" y="1404710"/>
            <a:ext cx="10903857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Key Objectives:</a:t>
            </a:r>
          </a:p>
          <a:p>
            <a:r>
              <a:rPr lang="en-US" dirty="0"/>
              <a:t>Provide </a:t>
            </a:r>
            <a:r>
              <a:rPr lang="en-US" b="1" dirty="0"/>
              <a:t>accessible and affordable</a:t>
            </a:r>
            <a:r>
              <a:rPr lang="en-US" dirty="0"/>
              <a:t> dental services for patients.</a:t>
            </a:r>
          </a:p>
          <a:p>
            <a:r>
              <a:rPr lang="en-US" dirty="0"/>
              <a:t>Enable students to </a:t>
            </a:r>
            <a:r>
              <a:rPr lang="en-US" b="1" dirty="0"/>
              <a:t>practice, learn, and improve skills</a:t>
            </a:r>
            <a:r>
              <a:rPr lang="en-US" dirty="0"/>
              <a:t> before graduation.</a:t>
            </a:r>
          </a:p>
          <a:p>
            <a:r>
              <a:rPr lang="en-US" dirty="0"/>
              <a:t>Ensure </a:t>
            </a:r>
            <a:r>
              <a:rPr lang="en-US" b="1" dirty="0"/>
              <a:t>secure, easy, and professional communication</a:t>
            </a:r>
            <a:r>
              <a:rPr lang="en-US" dirty="0"/>
              <a:t> between both parties.</a:t>
            </a:r>
          </a:p>
          <a:p>
            <a:r>
              <a:rPr lang="en-US" dirty="0"/>
              <a:t>Collect feedback and generate insights to </a:t>
            </a:r>
            <a:r>
              <a:rPr lang="en-US" b="1" dirty="0"/>
              <a:t>improve healthcare quality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Why It Matters?</a:t>
            </a:r>
          </a:p>
          <a:p>
            <a:r>
              <a:rPr lang="en-US" dirty="0"/>
              <a:t>Tackles the challenge of </a:t>
            </a:r>
            <a:r>
              <a:rPr lang="en-US" b="1" dirty="0"/>
              <a:t>limited patient access</a:t>
            </a:r>
            <a:r>
              <a:rPr lang="en-US" dirty="0"/>
              <a:t> to affordable dental care.</a:t>
            </a:r>
          </a:p>
          <a:p>
            <a:r>
              <a:rPr lang="en-US" dirty="0"/>
              <a:t>Empowers students with </a:t>
            </a:r>
            <a:r>
              <a:rPr lang="en-US" b="1" dirty="0"/>
              <a:t>practical exposure</a:t>
            </a:r>
            <a:r>
              <a:rPr lang="en-US" dirty="0"/>
              <a:t> under supervision.</a:t>
            </a:r>
          </a:p>
          <a:p>
            <a:r>
              <a:rPr lang="en-US" dirty="0"/>
              <a:t>Bridges the </a:t>
            </a:r>
            <a:r>
              <a:rPr lang="en-US" b="1" dirty="0"/>
              <a:t>gap between academia and real-world practice</a:t>
            </a:r>
            <a:r>
              <a:rPr lang="en-US" dirty="0"/>
              <a:t>.</a:t>
            </a:r>
          </a:p>
          <a:p>
            <a:r>
              <a:rPr lang="en-US" dirty="0"/>
              <a:t>Supports the college’s mission in </a:t>
            </a:r>
            <a:r>
              <a:rPr lang="en-US" b="1" dirty="0"/>
              <a:t>community service &amp; innovation</a:t>
            </a:r>
            <a:r>
              <a:rPr lang="en-US" dirty="0"/>
              <a:t>.</a:t>
            </a:r>
          </a:p>
          <a:p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927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366">
        <p159:morph option="byObject"/>
      </p:transition>
    </mc:Choice>
    <mc:Fallback xmlns="">
      <p:transition spd="slow" advTm="1366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B2311522-0CBD-3F53-FCF6-5DE8EEEC2A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18514661"/>
                  </p:ext>
                </p:extLst>
              </p:nvPr>
            </p:nvGraphicFramePr>
            <p:xfrm>
              <a:off x="4127300" y="-400309"/>
              <a:ext cx="6645929" cy="110067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645929" cy="11006723"/>
                    </a:xfrm>
                    <a:prstGeom prst="rect">
                      <a:avLst/>
                    </a:prstGeom>
                  </am3d:spPr>
                  <am3d:camera>
                    <am3d:pos x="0" y="0" z="583763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808373" d="1000000"/>
                    <am3d:preTrans dx="0" dy="392226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3894629" ay="3846305" az="375026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6346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ylized Human Second Molar Tooth">
                <a:extLst>
                  <a:ext uri="{FF2B5EF4-FFF2-40B4-BE49-F238E27FC236}">
                    <a16:creationId xmlns:a16="http://schemas.microsoft.com/office/drawing/2014/main" id="{B2311522-0CBD-3F53-FCF6-5DE8EEEC2A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27300" y="-400309"/>
                <a:ext cx="6645929" cy="1100672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3BF226C7-7B89-D21B-B609-7E4E983D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29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But what do people think about the idea?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29BFE-81C4-3C86-82BE-255742B73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542" y="1864681"/>
            <a:ext cx="10515600" cy="4351338"/>
          </a:xfrm>
          <a:noFill/>
        </p:spPr>
        <p:txBody>
          <a:bodyPr/>
          <a:lstStyle/>
          <a:p>
            <a:pPr marL="0" indent="0">
              <a:buNone/>
            </a:pPr>
            <a:r>
              <a:rPr lang="en-US" dirty="0"/>
              <a:t>We found that Egypt has around </a:t>
            </a:r>
            <a:r>
              <a:rPr lang="en-US" b="1" dirty="0"/>
              <a:t>81</a:t>
            </a:r>
            <a:r>
              <a:rPr lang="en-US" dirty="0"/>
              <a:t> dental colleges in total.</a:t>
            </a:r>
            <a:r>
              <a:rPr lang="ar-EG" dirty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Among them, </a:t>
            </a:r>
            <a:r>
              <a:rPr lang="en-US" b="1" dirty="0"/>
              <a:t>22</a:t>
            </a:r>
            <a:r>
              <a:rPr lang="en-US" dirty="0"/>
              <a:t> belong to public (governmental) universities, </a:t>
            </a:r>
            <a:r>
              <a:rPr lang="en-US" b="1" dirty="0"/>
              <a:t>37</a:t>
            </a:r>
            <a:r>
              <a:rPr lang="en-US" dirty="0"/>
              <a:t> belong to private universities, and </a:t>
            </a:r>
            <a:r>
              <a:rPr lang="en-US" b="1" dirty="0"/>
              <a:t>22 </a:t>
            </a:r>
            <a:r>
              <a:rPr lang="en-US" dirty="0"/>
              <a:t>belong to national (non-profit) universities.</a:t>
            </a:r>
            <a:r>
              <a:rPr lang="ar-EG" dirty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Every year, around 70,000 undergraduate students study dentistry across these colleges.</a:t>
            </a:r>
          </a:p>
          <a:p>
            <a:pPr marL="0" indent="0">
              <a:buNone/>
            </a:pPr>
            <a:r>
              <a:rPr lang="en-US" dirty="0"/>
              <a:t>As the </a:t>
            </a:r>
            <a:r>
              <a:rPr lang="en-US" b="1" dirty="0"/>
              <a:t>survey </a:t>
            </a:r>
            <a:r>
              <a:rPr lang="en-US" dirty="0"/>
              <a:t>that’s</a:t>
            </a:r>
            <a:r>
              <a:rPr lang="en-US" b="1" dirty="0"/>
              <a:t> </a:t>
            </a:r>
            <a:r>
              <a:rPr lang="en-US" dirty="0"/>
              <a:t>made from our team on </a:t>
            </a:r>
            <a:r>
              <a:rPr lang="en-US" b="1" dirty="0">
                <a:solidFill>
                  <a:srgbClr val="4086F4"/>
                </a:solidFill>
              </a:rPr>
              <a:t>G</a:t>
            </a:r>
            <a:r>
              <a:rPr lang="en-US" b="1" dirty="0">
                <a:solidFill>
                  <a:srgbClr val="EB4132"/>
                </a:solidFill>
              </a:rPr>
              <a:t>o</a:t>
            </a:r>
            <a:r>
              <a:rPr lang="en-US" b="1" dirty="0">
                <a:solidFill>
                  <a:srgbClr val="FBBD01"/>
                </a:solidFill>
              </a:rPr>
              <a:t>o</a:t>
            </a:r>
            <a:r>
              <a:rPr lang="en-US" b="1" dirty="0">
                <a:solidFill>
                  <a:srgbClr val="4086F4"/>
                </a:solidFill>
              </a:rPr>
              <a:t>g</a:t>
            </a:r>
            <a:r>
              <a:rPr lang="en-US" b="1" dirty="0">
                <a:solidFill>
                  <a:srgbClr val="31AA52"/>
                </a:solidFill>
              </a:rPr>
              <a:t>l</a:t>
            </a:r>
            <a:r>
              <a:rPr lang="en-US" b="1" dirty="0">
                <a:solidFill>
                  <a:srgbClr val="EB4132"/>
                </a:solidFill>
              </a:rPr>
              <a:t>e </a:t>
            </a:r>
            <a:r>
              <a:rPr lang="en-US" b="1" dirty="0">
                <a:solidFill>
                  <a:srgbClr val="764EBB"/>
                </a:solidFill>
              </a:rPr>
              <a:t>Forms, </a:t>
            </a:r>
            <a:r>
              <a:rPr lang="en-US" b="1" dirty="0"/>
              <a:t>we got </a:t>
            </a:r>
            <a:r>
              <a:rPr lang="ar-EG" b="1" dirty="0"/>
              <a:t>92</a:t>
            </a:r>
            <a:r>
              <a:rPr lang="en-US" b="1" dirty="0"/>
              <a:t> till now!</a:t>
            </a:r>
          </a:p>
          <a:p>
            <a:pPr marL="0" indent="0">
              <a:buNone/>
            </a:pPr>
            <a:r>
              <a:rPr lang="en-US" b="1" dirty="0"/>
              <a:t>And to solve the past problems we came up with…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C30C9E1C-8D48-F7BE-9152-8C5FAEE88D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752734"/>
                  </p:ext>
                </p:extLst>
              </p:nvPr>
            </p:nvGraphicFramePr>
            <p:xfrm>
              <a:off x="13785925" y="1515089"/>
              <a:ext cx="856975" cy="382782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56975" cy="3827821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416400" ay="4754141" az="-1042308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6467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C30C9E1C-8D48-F7BE-9152-8C5FAEE88D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85925" y="1515089"/>
                <a:ext cx="856975" cy="38278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3311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78">
        <p159:morph option="byObject"/>
      </p:transition>
    </mc:Choice>
    <mc:Fallback xmlns="">
      <p:transition spd="slow" advTm="1578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6BE63-3616-92D8-C153-7C9509AD0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057" y="2290740"/>
            <a:ext cx="4249082" cy="1726214"/>
          </a:xfrm>
        </p:spPr>
        <p:txBody>
          <a:bodyPr>
            <a:normAutofit fontScale="90000"/>
          </a:bodyPr>
          <a:lstStyle/>
          <a:p>
            <a:r>
              <a:rPr lang="en-US" sz="9600" dirty="0" err="1">
                <a:solidFill>
                  <a:schemeClr val="bg1"/>
                </a:solidFill>
                <a:latin typeface="Maiandra GD" panose="020E0502030308020204" pitchFamily="34" charset="0"/>
              </a:rPr>
              <a:t>Thoutha</a:t>
            </a:r>
            <a:endParaRPr lang="en-US" sz="6000" dirty="0">
              <a:solidFill>
                <a:schemeClr val="bg1"/>
              </a:solidFill>
              <a:latin typeface="Maiandra GD" panose="020E0502030308020204" pitchFamily="34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B169A8F4-8F8E-C4EE-6BB4-B4D276C666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50296019"/>
                  </p:ext>
                </p:extLst>
              </p:nvPr>
            </p:nvGraphicFramePr>
            <p:xfrm>
              <a:off x="1858403" y="1513496"/>
              <a:ext cx="3075736" cy="33353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75736" cy="3335377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732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B169A8F4-8F8E-C4EE-6BB4-B4D276C666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8403" y="1513496"/>
                <a:ext cx="3075736" cy="33353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7860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9210">
        <p159:morph option="byObject"/>
      </p:transition>
    </mc:Choice>
    <mc:Fallback xmlns="">
      <p:transition spd="slow" advTm="92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7" presetClass="emph" presetSubtype="256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B2275E-ADEF-9745-B022-8B3211C00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2DDA3F0A-ABC6-0D30-3295-08766864F5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2824974"/>
                  </p:ext>
                </p:extLst>
              </p:nvPr>
            </p:nvGraphicFramePr>
            <p:xfrm>
              <a:off x="9324824" y="1656869"/>
              <a:ext cx="2746834" cy="299395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46834" cy="2993955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34360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2DDA3F0A-ABC6-0D30-3295-08766864F5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24824" y="1656869"/>
                <a:ext cx="2746834" cy="2993955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C84D34F-8955-6D42-06D5-8B10BD1B4ACD}"/>
              </a:ext>
            </a:extLst>
          </p:cNvPr>
          <p:cNvSpPr txBox="1"/>
          <p:nvPr/>
        </p:nvSpPr>
        <p:spPr>
          <a:xfrm>
            <a:off x="11912" y="1667406"/>
            <a:ext cx="7002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ea typeface="Roboto Mono" panose="00000009000000000000" pitchFamily="49" charset="0"/>
              </a:rPr>
              <a:t>🦷 Bridging the Gap in Egyptian Dental Education and Care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A7CBB1-F422-067C-A253-8AA286087B41}"/>
              </a:ext>
            </a:extLst>
          </p:cNvPr>
          <p:cNvSpPr txBox="1"/>
          <p:nvPr/>
        </p:nvSpPr>
        <p:spPr>
          <a:xfrm>
            <a:off x="338674" y="2172291"/>
            <a:ext cx="952941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>
                <a:ea typeface="Roboto Mono" panose="00000009000000000000" pitchFamily="49" charset="0"/>
              </a:rPr>
              <a:t>The Solution: A Digital Bridge</a:t>
            </a:r>
          </a:p>
          <a:p>
            <a:pPr>
              <a:buNone/>
            </a:pPr>
            <a:r>
              <a:rPr lang="en-US" sz="1600" b="1" dirty="0">
                <a:ea typeface="Roboto Mono" panose="00000009000000000000" pitchFamily="49" charset="0"/>
              </a:rPr>
              <a:t>DENTAL CASE CONNECTION SYSTEM (DCCS) (Mobile App + Web Platform)</a:t>
            </a:r>
          </a:p>
          <a:p>
            <a:pPr>
              <a:buNone/>
            </a:pPr>
            <a:endParaRPr lang="en-US" b="1" dirty="0">
              <a:ea typeface="Roboto Mono" panose="00000009000000000000" pitchFamily="49" charset="0"/>
            </a:endParaRPr>
          </a:p>
          <a:p>
            <a:pPr>
              <a:buNone/>
            </a:pPr>
            <a:r>
              <a:rPr lang="en-US" b="1" dirty="0">
                <a:ea typeface="Roboto Mono" panose="00000009000000000000" pitchFamily="49" charset="0"/>
              </a:rPr>
              <a:t>How It Works</a:t>
            </a:r>
          </a:p>
          <a:p>
            <a:pPr lvl="1">
              <a:buFont typeface="+mj-lt"/>
              <a:buAutoNum type="arabicPeriod"/>
            </a:pPr>
            <a:r>
              <a:rPr lang="en-US" b="1" dirty="0">
                <a:ea typeface="Roboto Mono" panose="00000009000000000000" pitchFamily="49" charset="0"/>
              </a:rPr>
              <a:t>Patient Input: Patient describes symptoms.</a:t>
            </a:r>
          </a:p>
          <a:p>
            <a:pPr marL="800100" lvl="1" indent="-342900">
              <a:buFont typeface="+mj-lt"/>
              <a:buAutoNum type="arabicPeriod"/>
            </a:pPr>
            <a:endParaRPr lang="en-US" b="1" dirty="0">
              <a:ea typeface="Roboto Mono" panose="00000009000000000000" pitchFamily="49" charset="0"/>
            </a:endParaRPr>
          </a:p>
          <a:p>
            <a:pPr lvl="1">
              <a:buFont typeface="+mj-lt"/>
              <a:buAutoNum type="arabicPeriod"/>
            </a:pPr>
            <a:r>
              <a:rPr lang="en-US" b="1" dirty="0">
                <a:ea typeface="Roboto Mono" panose="00000009000000000000" pitchFamily="49" charset="0"/>
              </a:rPr>
              <a:t>AI Chatbot: Performs a preliminary diagnosis and categorizes the case (e.g., Root Canal, Cavity).</a:t>
            </a:r>
          </a:p>
          <a:p>
            <a:pPr marL="800100" lvl="1" indent="-342900">
              <a:buFont typeface="+mj-lt"/>
              <a:buAutoNum type="arabicPeriod"/>
            </a:pPr>
            <a:endParaRPr lang="en-US" b="1" dirty="0">
              <a:ea typeface="Roboto Mono" panose="00000009000000000000" pitchFamily="49" charset="0"/>
            </a:endParaRPr>
          </a:p>
          <a:p>
            <a:pPr lvl="1">
              <a:buFont typeface="+mj-lt"/>
              <a:buAutoNum type="arabicPeriod"/>
            </a:pPr>
            <a:r>
              <a:rPr lang="en-US" b="1" dirty="0">
                <a:ea typeface="Roboto Mono" panose="00000009000000000000" pitchFamily="49" charset="0"/>
              </a:rPr>
              <a:t>Matching: System pairs the patient with a student needing that specific training case.</a:t>
            </a:r>
          </a:p>
          <a:p>
            <a:pPr lvl="1"/>
            <a:endParaRPr lang="en-US" b="1" dirty="0">
              <a:ea typeface="Roboto Mono" panose="00000009000000000000" pitchFamily="49" charset="0"/>
            </a:endParaRPr>
          </a:p>
          <a:p>
            <a:pPr>
              <a:buNone/>
            </a:pPr>
            <a:r>
              <a:rPr lang="en-US" b="1" dirty="0">
                <a:ea typeface="Roboto Mono" panose="00000009000000000000" pitchFamily="49" charset="0"/>
              </a:rPr>
              <a:t>Key System Guarantee:</a:t>
            </a:r>
          </a:p>
          <a:p>
            <a:pPr>
              <a:buNone/>
            </a:pPr>
            <a:endParaRPr lang="en-US" b="1" dirty="0">
              <a:ea typeface="Roboto Mono" panose="00000009000000000000" pitchFamily="49" charset="0"/>
            </a:endParaRPr>
          </a:p>
          <a:p>
            <a:pPr>
              <a:buNone/>
            </a:pPr>
            <a:r>
              <a:rPr lang="en-US" b="1" dirty="0">
                <a:ea typeface="Roboto Mono" panose="00000009000000000000" pitchFamily="49" charset="0"/>
              </a:rPr>
              <a:t>All interactions are securely monitored via an Admin Dashboard for ethical use and privacy compliance.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255AD58-736A-F3DD-7284-D2A91101F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34" y="192171"/>
            <a:ext cx="4249082" cy="1726214"/>
          </a:xfrm>
        </p:spPr>
        <p:txBody>
          <a:bodyPr>
            <a:normAutofit/>
          </a:bodyPr>
          <a:lstStyle/>
          <a:p>
            <a:r>
              <a:rPr lang="en-US" sz="7200" dirty="0" err="1">
                <a:latin typeface="Maiandra GD" panose="020E0502030308020204" pitchFamily="34" charset="0"/>
              </a:rPr>
              <a:t>Thoutha</a:t>
            </a:r>
            <a:endParaRPr lang="en-US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946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157">
        <p159:morph option="byObject"/>
      </p:transition>
    </mc:Choice>
    <mc:Fallback xmlns="">
      <p:transition spd="slow" advTm="41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96A1D1-838D-B033-20B4-06350AA10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4003D42C-2260-457B-7117-EFF316579B9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33632995"/>
                  </p:ext>
                </p:extLst>
              </p:nvPr>
            </p:nvGraphicFramePr>
            <p:xfrm>
              <a:off x="7253530" y="852340"/>
              <a:ext cx="5956764" cy="721190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956764" cy="7211903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342024" ay="-2383439" az="-21900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97016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4003D42C-2260-457B-7117-EFF316579B9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53530" y="852340"/>
                <a:ext cx="5956764" cy="721190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ACE48FE-C4DD-D517-CBE4-FCFF4DB2F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528" y="0"/>
            <a:ext cx="1696971" cy="627580"/>
          </a:xfrm>
        </p:spPr>
        <p:txBody>
          <a:bodyPr>
            <a:normAutofit fontScale="90000"/>
          </a:bodyPr>
          <a:lstStyle/>
          <a:p>
            <a:r>
              <a:rPr lang="en-US" sz="3600" b="1" dirty="0" err="1">
                <a:latin typeface="Maiandra GD" panose="020E0502030308020204" pitchFamily="34" charset="0"/>
              </a:rPr>
              <a:t>Thoutha</a:t>
            </a:r>
            <a:endParaRPr lang="en-US" sz="1800" b="1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526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523">
        <p159:morph option="byObject"/>
      </p:transition>
    </mc:Choice>
    <mc:Fallback xmlns="">
      <p:transition spd="slow" advTm="15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B0AA5A-2357-BCE0-F86E-8050D9E03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85BD8B6D-E73F-7A0C-B699-90A4C5FDC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64152605"/>
                  </p:ext>
                </p:extLst>
              </p:nvPr>
            </p:nvGraphicFramePr>
            <p:xfrm>
              <a:off x="2291944" y="561563"/>
              <a:ext cx="5817552" cy="63126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817552" cy="6312663"/>
                    </a:xfrm>
                    <a:prstGeom prst="rect">
                      <a:avLst/>
                    </a:prstGeom>
                  </am3d:spPr>
                  <am3d:camera>
                    <am3d:pos x="0" y="0" z="6411815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26051" d="1000000"/>
                    <am3d:preTrans dx="-1999" dy="-18000000" dz="1070473"/>
                    <am3d:scale>
                      <am3d:sx n="1000000" d="1000000"/>
                      <am3d:sy n="1000000" d="1000000"/>
                      <am3d:sz n="1000000" d="1000000"/>
                    </am3d:scale>
                    <am3d:rot ax="339613" ay="-346392" az="-3426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786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85BD8B6D-E73F-7A0C-B699-90A4C5FDC9D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1944" y="561563"/>
                <a:ext cx="5817552" cy="631266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D76920C-A647-F5DE-DA7C-A50E6C16A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741" y="-95091"/>
            <a:ext cx="1696971" cy="62758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rgbClr val="B165FB"/>
                </a:solidFill>
                <a:latin typeface="Maiandra GD" panose="020E0502030308020204" pitchFamily="34" charset="0"/>
              </a:rPr>
              <a:t>Thotha</a:t>
            </a:r>
            <a:endParaRPr lang="en-US" sz="1800" dirty="0">
              <a:solidFill>
                <a:srgbClr val="B165FB"/>
              </a:solidFill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182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401</Words>
  <Application>Microsoft Office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Arial</vt:lpstr>
      <vt:lpstr>Maiandra GD</vt:lpstr>
      <vt:lpstr>Roboto Mono</vt:lpstr>
      <vt:lpstr>Office Theme</vt:lpstr>
      <vt:lpstr>Thoutha</vt:lpstr>
      <vt:lpstr>PowerPoint Presentation</vt:lpstr>
      <vt:lpstr>Executive Summary:</vt:lpstr>
      <vt:lpstr>PowerPoint Presentation</vt:lpstr>
      <vt:lpstr>But what do people think about the idea?</vt:lpstr>
      <vt:lpstr>Thoutha</vt:lpstr>
      <vt:lpstr>Thoutha</vt:lpstr>
      <vt:lpstr>Thoutha</vt:lpstr>
      <vt:lpstr>Thotha</vt:lpstr>
      <vt:lpstr>Thotha</vt:lpstr>
      <vt:lpstr>Thotha</vt:lpstr>
      <vt:lpstr>Thotha</vt:lpstr>
      <vt:lpstr>Thotha</vt:lpstr>
      <vt:lpstr>Thotha</vt:lpstr>
      <vt:lpstr>Thotha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 George</dc:creator>
  <cp:lastModifiedBy>2021137</cp:lastModifiedBy>
  <cp:revision>14</cp:revision>
  <dcterms:created xsi:type="dcterms:W3CDTF">2025-09-29T17:03:38Z</dcterms:created>
  <dcterms:modified xsi:type="dcterms:W3CDTF">2025-11-30T13:13:53Z</dcterms:modified>
</cp:coreProperties>
</file>

<file path=docProps/thumbnail.jpeg>
</file>